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3" r:id="rId6"/>
    <p:sldId id="264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7FF9"/>
    <a:srgbClr val="FACDFB"/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310" autoAdjust="0"/>
  </p:normalViewPr>
  <p:slideViewPr>
    <p:cSldViewPr snapToGrid="0">
      <p:cViewPr>
        <p:scale>
          <a:sx n="80" d="100"/>
          <a:sy n="80" d="100"/>
        </p:scale>
        <p:origin x="-300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DFF63-2992-4648-956B-B28297C14267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2FA73-6EF3-44D1-A546-2F98E04D45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245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針對交大的浩然圖書館做了一個較快速的找書系統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2FA73-6EF3-44D1-A546-2F98E04D453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41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r>
              <a:rPr lang="en-US" altLang="zh-TW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平常要在浩然圖書館找書的時候，要在這麼多書架中找索書號很麻煩，</a:t>
            </a:r>
            <a:r>
              <a:rPr lang="zh-TW" altLang="en-US" dirty="0" smtClean="0"/>
              <a:t>對於一個不常去圖書館或是上了年紀的人而言，要去一個一個比對索書號更費時。</a:t>
            </a:r>
            <a:endParaRPr lang="en-US" altLang="zh-TW" dirty="0" smtClean="0"/>
          </a:p>
          <a:p>
            <a:r>
              <a:rPr lang="zh-TW" altLang="en-US" dirty="0" smtClean="0"/>
              <a:t>目的</a:t>
            </a:r>
            <a:r>
              <a:rPr lang="en-US" altLang="zh-TW" dirty="0" smtClean="0"/>
              <a:t>:</a:t>
            </a:r>
            <a:r>
              <a:rPr lang="zh-TW" altLang="en-US" dirty="0" smtClean="0"/>
              <a:t>我們開發了一個系統，使用者輸入書名，再用手機掃描書架索書號，就會出現指引方向的箭頭，找到正確的書架再掃描書的時候，出現</a:t>
            </a:r>
            <a:r>
              <a:rPr lang="en-US" altLang="zh-TW" dirty="0" smtClean="0"/>
              <a:t>here</a:t>
            </a:r>
            <a:r>
              <a:rPr lang="zh-TW" altLang="en-US" dirty="0" smtClean="0"/>
              <a:t>的圖案。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2FA73-6EF3-44D1-A546-2F98E04D453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26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市面上已經有類似的應用程式，這是他們的影片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2FA73-6EF3-44D1-A546-2F98E04D453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79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與剛剛現有程式的差異是，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None/>
            </a:pPr>
            <a:r>
              <a:rPr lang="zh-TW" altLang="en-US" sz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除了可以標示出書本在哪個書架，掃描到其他書架則可以指引使用者方向。</a:t>
            </a:r>
            <a:endParaRPr lang="en-US" altLang="zh-TW" sz="1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2FA73-6EF3-44D1-A546-2F98E04D453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743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電影預告片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2FA73-6EF3-44D1-A546-2F98E04D453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17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人的位置</a:t>
            </a:r>
            <a:r>
              <a:rPr lang="en-US" altLang="zh-TW" dirty="0" smtClean="0"/>
              <a:t>:</a:t>
            </a:r>
            <a:r>
              <a:rPr lang="zh-TW" altLang="en-US" dirty="0" smtClean="0"/>
              <a:t>可以知道使用者現在站在哪裡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2FA73-6EF3-44D1-A546-2F98E04D453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64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898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56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63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流程圖: 文件 8"/>
          <p:cNvSpPr/>
          <p:nvPr userDrawn="1"/>
        </p:nvSpPr>
        <p:spPr>
          <a:xfrm>
            <a:off x="0" y="0"/>
            <a:ext cx="12192000" cy="67518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791"/>
              <a:gd name="connsiteX1" fmla="*/ 21600 w 21600"/>
              <a:gd name="connsiteY1" fmla="*/ 0 h 20791"/>
              <a:gd name="connsiteX2" fmla="*/ 21600 w 21600"/>
              <a:gd name="connsiteY2" fmla="*/ 17322 h 20791"/>
              <a:gd name="connsiteX3" fmla="*/ 11654 w 21600"/>
              <a:gd name="connsiteY3" fmla="*/ 11880 h 20791"/>
              <a:gd name="connsiteX4" fmla="*/ 0 w 21600"/>
              <a:gd name="connsiteY4" fmla="*/ 20172 h 20791"/>
              <a:gd name="connsiteX5" fmla="*/ 0 w 21600"/>
              <a:gd name="connsiteY5" fmla="*/ 0 h 20791"/>
              <a:gd name="connsiteX0" fmla="*/ 0 w 21600"/>
              <a:gd name="connsiteY0" fmla="*/ 0 h 26715"/>
              <a:gd name="connsiteX1" fmla="*/ 21600 w 21600"/>
              <a:gd name="connsiteY1" fmla="*/ 0 h 26715"/>
              <a:gd name="connsiteX2" fmla="*/ 21600 w 21600"/>
              <a:gd name="connsiteY2" fmla="*/ 17322 h 26715"/>
              <a:gd name="connsiteX3" fmla="*/ 11654 w 21600"/>
              <a:gd name="connsiteY3" fmla="*/ 11880 h 26715"/>
              <a:gd name="connsiteX4" fmla="*/ 3820 w 21600"/>
              <a:gd name="connsiteY4" fmla="*/ 26460 h 26715"/>
              <a:gd name="connsiteX5" fmla="*/ 0 w 21600"/>
              <a:gd name="connsiteY5" fmla="*/ 20172 h 26715"/>
              <a:gd name="connsiteX6" fmla="*/ 0 w 21600"/>
              <a:gd name="connsiteY6" fmla="*/ 0 h 26715"/>
              <a:gd name="connsiteX0" fmla="*/ 0 w 21600"/>
              <a:gd name="connsiteY0" fmla="*/ 0 h 26715"/>
              <a:gd name="connsiteX1" fmla="*/ 21600 w 21600"/>
              <a:gd name="connsiteY1" fmla="*/ 0 h 26715"/>
              <a:gd name="connsiteX2" fmla="*/ 21600 w 21600"/>
              <a:gd name="connsiteY2" fmla="*/ 17322 h 26715"/>
              <a:gd name="connsiteX3" fmla="*/ 11630 w 21600"/>
              <a:gd name="connsiteY3" fmla="*/ 8100 h 26715"/>
              <a:gd name="connsiteX4" fmla="*/ 3820 w 21600"/>
              <a:gd name="connsiteY4" fmla="*/ 26460 h 26715"/>
              <a:gd name="connsiteX5" fmla="*/ 0 w 21600"/>
              <a:gd name="connsiteY5" fmla="*/ 20172 h 26715"/>
              <a:gd name="connsiteX6" fmla="*/ 0 w 21600"/>
              <a:gd name="connsiteY6" fmla="*/ 0 h 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00" h="26715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9947" y="20652"/>
                  <a:pt x="15230" y="7625"/>
                  <a:pt x="11630" y="8100"/>
                </a:cubicBezTo>
                <a:cubicBezTo>
                  <a:pt x="8659" y="8363"/>
                  <a:pt x="5762" y="25078"/>
                  <a:pt x="3820" y="26460"/>
                </a:cubicBezTo>
                <a:cubicBezTo>
                  <a:pt x="1878" y="27842"/>
                  <a:pt x="629" y="23322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E697"/>
          </a:solidFill>
          <a:ln>
            <a:solidFill>
              <a:srgbClr val="FFE6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727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79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24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08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61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63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9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67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A5E3C-BC6F-46B2-B35A-9CB91E250274}" type="datetimeFigureOut">
              <a:rPr lang="zh-TW" altLang="en-US" smtClean="0"/>
              <a:t>2015/3/26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9708F-5A9C-400C-8119-B75C551046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81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流程圖: 人工輸入 16"/>
          <p:cNvSpPr/>
          <p:nvPr/>
        </p:nvSpPr>
        <p:spPr>
          <a:xfrm>
            <a:off x="0" y="4857772"/>
            <a:ext cx="12202973" cy="200022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2000 h 20000"/>
              <a:gd name="connsiteX1" fmla="*/ 9977 w 10000"/>
              <a:gd name="connsiteY1" fmla="*/ 0 h 20000"/>
              <a:gd name="connsiteX2" fmla="*/ 10000 w 10000"/>
              <a:gd name="connsiteY2" fmla="*/ 20000 h 20000"/>
              <a:gd name="connsiteX3" fmla="*/ 0 w 10000"/>
              <a:gd name="connsiteY3" fmla="*/ 20000 h 20000"/>
              <a:gd name="connsiteX4" fmla="*/ 0 w 10000"/>
              <a:gd name="connsiteY4" fmla="*/ 12000 h 20000"/>
              <a:gd name="connsiteX0" fmla="*/ 0 w 10000"/>
              <a:gd name="connsiteY0" fmla="*/ 13471 h 20000"/>
              <a:gd name="connsiteX1" fmla="*/ 9977 w 10000"/>
              <a:gd name="connsiteY1" fmla="*/ 0 h 20000"/>
              <a:gd name="connsiteX2" fmla="*/ 10000 w 10000"/>
              <a:gd name="connsiteY2" fmla="*/ 20000 h 20000"/>
              <a:gd name="connsiteX3" fmla="*/ 0 w 10000"/>
              <a:gd name="connsiteY3" fmla="*/ 20000 h 20000"/>
              <a:gd name="connsiteX4" fmla="*/ 0 w 10000"/>
              <a:gd name="connsiteY4" fmla="*/ 13471 h 20000"/>
              <a:gd name="connsiteX0" fmla="*/ 0 w 10000"/>
              <a:gd name="connsiteY0" fmla="*/ 13667 h 20196"/>
              <a:gd name="connsiteX1" fmla="*/ 9985 w 10000"/>
              <a:gd name="connsiteY1" fmla="*/ 0 h 20196"/>
              <a:gd name="connsiteX2" fmla="*/ 10000 w 10000"/>
              <a:gd name="connsiteY2" fmla="*/ 20196 h 20196"/>
              <a:gd name="connsiteX3" fmla="*/ 0 w 10000"/>
              <a:gd name="connsiteY3" fmla="*/ 20196 h 20196"/>
              <a:gd name="connsiteX4" fmla="*/ 0 w 10000"/>
              <a:gd name="connsiteY4" fmla="*/ 13667 h 20196"/>
              <a:gd name="connsiteX0" fmla="*/ 0 w 10009"/>
              <a:gd name="connsiteY0" fmla="*/ 14059 h 20588"/>
              <a:gd name="connsiteX1" fmla="*/ 10008 w 10009"/>
              <a:gd name="connsiteY1" fmla="*/ 0 h 20588"/>
              <a:gd name="connsiteX2" fmla="*/ 10000 w 10009"/>
              <a:gd name="connsiteY2" fmla="*/ 20588 h 20588"/>
              <a:gd name="connsiteX3" fmla="*/ 0 w 10009"/>
              <a:gd name="connsiteY3" fmla="*/ 20588 h 20588"/>
              <a:gd name="connsiteX4" fmla="*/ 0 w 10009"/>
              <a:gd name="connsiteY4" fmla="*/ 14059 h 2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9" h="20588">
                <a:moveTo>
                  <a:pt x="0" y="14059"/>
                </a:moveTo>
                <a:lnTo>
                  <a:pt x="10008" y="0"/>
                </a:lnTo>
                <a:cubicBezTo>
                  <a:pt x="10016" y="6667"/>
                  <a:pt x="9992" y="13921"/>
                  <a:pt x="10000" y="20588"/>
                </a:cubicBezTo>
                <a:lnTo>
                  <a:pt x="0" y="20588"/>
                </a:lnTo>
                <a:lnTo>
                  <a:pt x="0" y="1405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人工輸入 17"/>
          <p:cNvSpPr/>
          <p:nvPr/>
        </p:nvSpPr>
        <p:spPr>
          <a:xfrm>
            <a:off x="-9762" y="4991103"/>
            <a:ext cx="12212735" cy="186689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1200 h 39200"/>
              <a:gd name="connsiteX1" fmla="*/ 10000 w 10000"/>
              <a:gd name="connsiteY1" fmla="*/ 0 h 39200"/>
              <a:gd name="connsiteX2" fmla="*/ 10000 w 10000"/>
              <a:gd name="connsiteY2" fmla="*/ 39200 h 39200"/>
              <a:gd name="connsiteX3" fmla="*/ 0 w 10000"/>
              <a:gd name="connsiteY3" fmla="*/ 39200 h 39200"/>
              <a:gd name="connsiteX4" fmla="*/ 0 w 10000"/>
              <a:gd name="connsiteY4" fmla="*/ 31200 h 39200"/>
              <a:gd name="connsiteX0" fmla="*/ 0 w 10008"/>
              <a:gd name="connsiteY0" fmla="*/ 29400 h 39200"/>
              <a:gd name="connsiteX1" fmla="*/ 10008 w 10008"/>
              <a:gd name="connsiteY1" fmla="*/ 0 h 39200"/>
              <a:gd name="connsiteX2" fmla="*/ 10008 w 10008"/>
              <a:gd name="connsiteY2" fmla="*/ 39200 h 39200"/>
              <a:gd name="connsiteX3" fmla="*/ 8 w 10008"/>
              <a:gd name="connsiteY3" fmla="*/ 39200 h 39200"/>
              <a:gd name="connsiteX4" fmla="*/ 0 w 10008"/>
              <a:gd name="connsiteY4" fmla="*/ 29400 h 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8" h="39200">
                <a:moveTo>
                  <a:pt x="0" y="29400"/>
                </a:moveTo>
                <a:lnTo>
                  <a:pt x="10008" y="0"/>
                </a:lnTo>
                <a:lnTo>
                  <a:pt x="10008" y="39200"/>
                </a:lnTo>
                <a:lnTo>
                  <a:pt x="8" y="39200"/>
                </a:lnTo>
                <a:cubicBezTo>
                  <a:pt x="5" y="35933"/>
                  <a:pt x="3" y="32667"/>
                  <a:pt x="0" y="29400"/>
                </a:cubicBezTo>
                <a:close/>
              </a:path>
            </a:pathLst>
          </a:custGeom>
          <a:solidFill>
            <a:srgbClr val="FFE697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23825" y="5436164"/>
            <a:ext cx="12068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6000" dirty="0" smtClean="0">
                <a:latin typeface="AR HERMANN" panose="02000000000000000000" pitchFamily="2" charset="0"/>
                <a:ea typeface="標楷體" panose="03000509000000000000" pitchFamily="65" charset="-120"/>
              </a:rPr>
              <a:t>Where is my book?</a:t>
            </a:r>
          </a:p>
          <a:p>
            <a:pPr algn="r"/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0356630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吳宥蓁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0356642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廖雅瑩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0356649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吳金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遠</a:t>
            </a:r>
          </a:p>
        </p:txBody>
      </p:sp>
    </p:spTree>
    <p:extLst>
      <p:ext uri="{BB962C8B-B14F-4D97-AF65-F5344CB8AC3E}">
        <p14:creationId xmlns:p14="http://schemas.microsoft.com/office/powerpoint/2010/main" val="15070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14284" cy="1325563"/>
          </a:xfrm>
        </p:spPr>
        <p:txBody>
          <a:bodyPr>
            <a:normAutofit/>
          </a:bodyPr>
          <a:lstStyle/>
          <a:p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動機：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723" y="3240398"/>
            <a:ext cx="2181298" cy="1226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文字方塊 7"/>
          <p:cNvSpPr txBox="1"/>
          <p:nvPr/>
        </p:nvSpPr>
        <p:spPr>
          <a:xfrm>
            <a:off x="1063255" y="1670738"/>
            <a:ext cx="516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平常要在浩然圖書館找書的時候，在錯縱複雜的書架中尋找想要的書極為費時。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838200" y="3240398"/>
            <a:ext cx="44142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zh-TW" altLang="en-US" sz="5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80916" y="4425889"/>
            <a:ext cx="6184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開發一個系統，讓使用者直接使用手機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掃描書架上的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索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書號範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圍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，就可以指引方向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掃描書架上的書，可以一目了然的知道書的所在位置。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t="-394" r="27569" b="15867"/>
          <a:stretch/>
        </p:blipFill>
        <p:spPr>
          <a:xfrm>
            <a:off x="6860540" y="2470843"/>
            <a:ext cx="3355647" cy="2925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群組 5"/>
          <p:cNvGrpSpPr/>
          <p:nvPr/>
        </p:nvGrpSpPr>
        <p:grpSpPr>
          <a:xfrm>
            <a:off x="7583332" y="1904891"/>
            <a:ext cx="1059731" cy="1569544"/>
            <a:chOff x="5819887" y="2039028"/>
            <a:chExt cx="1258645" cy="186415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715" y="2039028"/>
              <a:ext cx="778035" cy="1360388"/>
            </a:xfrm>
            <a:prstGeom prst="rect">
              <a:avLst/>
            </a:prstGeom>
          </p:spPr>
        </p:pic>
        <p:sp>
          <p:nvSpPr>
            <p:cNvPr id="5" name="向下箭號圖說文字 4"/>
            <p:cNvSpPr/>
            <p:nvPr/>
          </p:nvSpPr>
          <p:spPr>
            <a:xfrm>
              <a:off x="5819887" y="3399416"/>
              <a:ext cx="1258645" cy="503763"/>
            </a:xfrm>
            <a:prstGeom prst="downArrowCallo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  <a:latin typeface="AR BERKLEY" panose="02000000000000000000" pitchFamily="2" charset="0"/>
                </a:rPr>
                <a:t>Here!</a:t>
              </a:r>
              <a:endParaRPr lang="zh-TW" altLang="en-US" sz="2400" dirty="0">
                <a:solidFill>
                  <a:srgbClr val="FF0000"/>
                </a:solidFill>
                <a:latin typeface="AR BERKLEY" panose="02000000000000000000" pitchFamily="2" charset="0"/>
              </a:endParaRP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02" y="2030882"/>
            <a:ext cx="1816757" cy="32559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向左箭號 16"/>
          <p:cNvSpPr/>
          <p:nvPr/>
        </p:nvSpPr>
        <p:spPr>
          <a:xfrm>
            <a:off x="10988765" y="2345885"/>
            <a:ext cx="831590" cy="295439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3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brARi - Augmented Reality Experience for Library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1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953" y="664464"/>
            <a:ext cx="10847292" cy="6101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04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現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應用程式的差異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9809" y="2695074"/>
            <a:ext cx="4688307" cy="1804737"/>
          </a:xfrm>
        </p:spPr>
        <p:txBody>
          <a:bodyPr numCol="1"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除了可以標示出書架的位置，還可以指引使用者方向。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16" y="846606"/>
            <a:ext cx="3373858" cy="1975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9" name="群組 8"/>
          <p:cNvGrpSpPr/>
          <p:nvPr/>
        </p:nvGrpSpPr>
        <p:grpSpPr>
          <a:xfrm>
            <a:off x="9036423" y="3485478"/>
            <a:ext cx="1816757" cy="3255954"/>
            <a:chOff x="7886160" y="2936838"/>
            <a:chExt cx="2138682" cy="379383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60" y="2936838"/>
              <a:ext cx="2138682" cy="379383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向左箭號 7"/>
            <p:cNvSpPr/>
            <p:nvPr/>
          </p:nvSpPr>
          <p:spPr>
            <a:xfrm>
              <a:off x="8627633" y="3303880"/>
              <a:ext cx="978946" cy="344245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878" y="3445137"/>
            <a:ext cx="1858205" cy="329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群組 10"/>
          <p:cNvGrpSpPr/>
          <p:nvPr/>
        </p:nvGrpSpPr>
        <p:grpSpPr>
          <a:xfrm>
            <a:off x="5760307" y="4095920"/>
            <a:ext cx="1194217" cy="1035478"/>
            <a:chOff x="8208336" y="2932054"/>
            <a:chExt cx="1573618" cy="1272920"/>
          </a:xfrm>
        </p:grpSpPr>
        <p:sp>
          <p:nvSpPr>
            <p:cNvPr id="12" name="向右箭號圖說文字 11"/>
            <p:cNvSpPr/>
            <p:nvPr/>
          </p:nvSpPr>
          <p:spPr>
            <a:xfrm>
              <a:off x="8208336" y="2932054"/>
              <a:ext cx="1573618" cy="308344"/>
            </a:xfrm>
            <a:prstGeom prst="rightArrowCallou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smtClean="0">
                  <a:solidFill>
                    <a:srgbClr val="FF0000"/>
                  </a:solidFill>
                  <a:latin typeface="AR BERKLEY" panose="02000000000000000000" pitchFamily="2" charset="0"/>
                </a:rPr>
                <a:t>Here!</a:t>
              </a:r>
              <a:endParaRPr lang="zh-TW" altLang="en-US" sz="2000" dirty="0">
                <a:solidFill>
                  <a:srgbClr val="FF0000"/>
                </a:solidFill>
                <a:latin typeface="AR BERKLEY" panose="02000000000000000000" pitchFamily="2" charset="0"/>
              </a:endParaRP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9388" y="3240398"/>
              <a:ext cx="783265" cy="964576"/>
            </a:xfrm>
            <a:prstGeom prst="rect">
              <a:avLst/>
            </a:prstGeom>
          </p:spPr>
        </p:pic>
      </p:grpSp>
      <p:sp>
        <p:nvSpPr>
          <p:cNvPr id="14" name="圓角矩形 13"/>
          <p:cNvSpPr/>
          <p:nvPr/>
        </p:nvSpPr>
        <p:spPr>
          <a:xfrm>
            <a:off x="13414786" y="5113455"/>
            <a:ext cx="796066" cy="268941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AR BERKLEY" panose="02000000000000000000" pitchFamily="2" charset="0"/>
              </a:rPr>
              <a:t>Here!</a:t>
            </a:r>
            <a:endParaRPr lang="zh-TW" altLang="en-US" b="1" dirty="0">
              <a:solidFill>
                <a:srgbClr val="FF0000"/>
              </a:solidFill>
              <a:latin typeface="AR BERKLE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27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" t="-394" r="27569" b="15867"/>
          <a:stretch/>
        </p:blipFill>
        <p:spPr>
          <a:xfrm>
            <a:off x="7650837" y="3086774"/>
            <a:ext cx="3985510" cy="3474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現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應用程式的差異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向下箭號圖說文字 9"/>
          <p:cNvSpPr/>
          <p:nvPr/>
        </p:nvSpPr>
        <p:spPr>
          <a:xfrm>
            <a:off x="7341120" y="1324023"/>
            <a:ext cx="2278499" cy="2685772"/>
          </a:xfrm>
          <a:prstGeom prst="down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689809" y="2695074"/>
            <a:ext cx="4688307" cy="1804737"/>
          </a:xfrm>
        </p:spPr>
        <p:txBody>
          <a:bodyPr numCol="1"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找到書之後，若有拍成電影，則可以顯示電影預告片。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暮光之城 破曉2正式版預告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239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41120" y="1324022"/>
            <a:ext cx="2278499" cy="176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6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系統架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構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2645483" y="1471961"/>
            <a:ext cx="3235470" cy="1671046"/>
            <a:chOff x="1432193" y="1916935"/>
            <a:chExt cx="9726056" cy="4671954"/>
          </a:xfrm>
        </p:grpSpPr>
        <p:sp>
          <p:nvSpPr>
            <p:cNvPr id="6" name="圓角矩形 5"/>
            <p:cNvSpPr/>
            <p:nvPr/>
          </p:nvSpPr>
          <p:spPr>
            <a:xfrm>
              <a:off x="1432193" y="1916935"/>
              <a:ext cx="6356732" cy="1399142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相機</a:t>
              </a:r>
              <a:endPara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1525938" y="5189748"/>
              <a:ext cx="3106756" cy="1399141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資料庫</a:t>
              </a:r>
              <a:endPara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432193" y="3542324"/>
              <a:ext cx="9726056" cy="1399142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智慧型手</a:t>
              </a:r>
              <a:r>
                <a:rPr lang="zh-TW" altLang="en-US" sz="3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機</a:t>
              </a: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7954178" y="1916935"/>
              <a:ext cx="3204071" cy="1399142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陀螺儀</a:t>
              </a:r>
              <a:endPara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4726236" y="5145679"/>
              <a:ext cx="3062690" cy="1399142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程式</a:t>
              </a:r>
              <a:r>
                <a:rPr lang="en-US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kernel</a:t>
              </a:r>
              <a:endPara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7954178" y="5189747"/>
              <a:ext cx="3204071" cy="1399142"/>
            </a:xfrm>
            <a:prstGeom prst="round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UI</a:t>
              </a:r>
              <a:endPara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261697" y="1317993"/>
            <a:ext cx="11668605" cy="5116609"/>
            <a:chOff x="261697" y="1317993"/>
            <a:chExt cx="11668605" cy="5116609"/>
          </a:xfrm>
        </p:grpSpPr>
        <p:grpSp>
          <p:nvGrpSpPr>
            <p:cNvPr id="47" name="群組 46"/>
            <p:cNvGrpSpPr/>
            <p:nvPr/>
          </p:nvGrpSpPr>
          <p:grpSpPr>
            <a:xfrm>
              <a:off x="261697" y="1317993"/>
              <a:ext cx="11668605" cy="5116609"/>
              <a:chOff x="241296" y="833097"/>
              <a:chExt cx="11668605" cy="5116609"/>
            </a:xfrm>
          </p:grpSpPr>
          <p:sp>
            <p:nvSpPr>
              <p:cNvPr id="15" name="圓角矩形 14"/>
              <p:cNvSpPr/>
              <p:nvPr/>
            </p:nvSpPr>
            <p:spPr>
              <a:xfrm>
                <a:off x="3198715" y="3032998"/>
                <a:ext cx="2106010" cy="6701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索書號</a:t>
                </a:r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&amp;</a:t>
                </a:r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書本位置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3198715" y="4077167"/>
                <a:ext cx="2106010" cy="6701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人的位置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7" name="圓角矩形 16"/>
              <p:cNvSpPr/>
              <p:nvPr/>
            </p:nvSpPr>
            <p:spPr>
              <a:xfrm>
                <a:off x="5720705" y="3476440"/>
                <a:ext cx="1298708" cy="670166"/>
              </a:xfrm>
              <a:prstGeom prst="roundRect">
                <a:avLst/>
              </a:prstGeom>
              <a:solidFill>
                <a:srgbClr val="DC7FF9"/>
              </a:solidFill>
              <a:ln>
                <a:solidFill>
                  <a:srgbClr val="DC7F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指引方向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8" name="圓角矩形 17"/>
              <p:cNvSpPr/>
              <p:nvPr/>
            </p:nvSpPr>
            <p:spPr>
              <a:xfrm>
                <a:off x="950495" y="4077167"/>
                <a:ext cx="1552073" cy="67016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掃描書架上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/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索書號範圍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9" name="圓角矩形 18"/>
              <p:cNvSpPr/>
              <p:nvPr/>
            </p:nvSpPr>
            <p:spPr>
              <a:xfrm>
                <a:off x="7628085" y="3476440"/>
                <a:ext cx="1949116" cy="67016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掃描書架上的書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0" name="圓角矩形 19"/>
              <p:cNvSpPr/>
              <p:nvPr/>
            </p:nvSpPr>
            <p:spPr>
              <a:xfrm>
                <a:off x="950495" y="3032998"/>
                <a:ext cx="1552073" cy="67016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輸入書名</a:t>
                </a:r>
                <a:endPara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1" name="圓角矩形 20"/>
              <p:cNvSpPr/>
              <p:nvPr/>
            </p:nvSpPr>
            <p:spPr>
              <a:xfrm>
                <a:off x="10250904" y="3328669"/>
                <a:ext cx="1658997" cy="915086"/>
              </a:xfrm>
              <a:prstGeom prst="roundRect">
                <a:avLst/>
              </a:prstGeom>
              <a:solidFill>
                <a:srgbClr val="DC7FF9"/>
              </a:solidFill>
              <a:ln>
                <a:solidFill>
                  <a:srgbClr val="DC7F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Here!</a:t>
                </a:r>
              </a:p>
              <a:p>
                <a:pPr algn="ctr"/>
                <a:r>
                  <a:rPr lang="en-US" altLang="zh-TW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or</a:t>
                </a:r>
              </a:p>
              <a:p>
                <a:pPr algn="ctr"/>
                <a:r>
                  <a:rPr lang="zh-TW" altLang="en-US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預告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片</a:t>
                </a:r>
                <a:endPara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5438274" y="833097"/>
                <a:ext cx="2646947" cy="136722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Database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上彎箭號 30"/>
              <p:cNvSpPr/>
              <p:nvPr/>
            </p:nvSpPr>
            <p:spPr>
              <a:xfrm rot="10800000">
                <a:off x="4047281" y="1811390"/>
                <a:ext cx="1535371" cy="1192552"/>
              </a:xfrm>
              <a:prstGeom prst="bentUpArrow">
                <a:avLst>
                  <a:gd name="adj1" fmla="val 7699"/>
                  <a:gd name="adj2" fmla="val 13181"/>
                  <a:gd name="adj3" fmla="val 22177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向右箭號 34"/>
              <p:cNvSpPr/>
              <p:nvPr/>
            </p:nvSpPr>
            <p:spPr>
              <a:xfrm>
                <a:off x="2601746" y="3200539"/>
                <a:ext cx="541421" cy="3350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向右箭號 35"/>
              <p:cNvSpPr/>
              <p:nvPr/>
            </p:nvSpPr>
            <p:spPr>
              <a:xfrm>
                <a:off x="2612347" y="4247144"/>
                <a:ext cx="541421" cy="3350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向右箭號 38"/>
              <p:cNvSpPr/>
              <p:nvPr/>
            </p:nvSpPr>
            <p:spPr>
              <a:xfrm>
                <a:off x="7045908" y="3623260"/>
                <a:ext cx="541421" cy="3350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向右箭號 39"/>
              <p:cNvSpPr/>
              <p:nvPr/>
            </p:nvSpPr>
            <p:spPr>
              <a:xfrm>
                <a:off x="9659654" y="3652015"/>
                <a:ext cx="541421" cy="33508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上彎箭號 40"/>
              <p:cNvSpPr/>
              <p:nvPr/>
            </p:nvSpPr>
            <p:spPr>
              <a:xfrm flipV="1">
                <a:off x="8121504" y="1364106"/>
                <a:ext cx="3275667" cy="1964563"/>
              </a:xfrm>
              <a:prstGeom prst="bentUpArrow">
                <a:avLst>
                  <a:gd name="adj1" fmla="val 5263"/>
                  <a:gd name="adj2" fmla="val 10876"/>
                  <a:gd name="adj3" fmla="val 17178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6" name="群組 45"/>
              <p:cNvGrpSpPr/>
              <p:nvPr/>
            </p:nvGrpSpPr>
            <p:grpSpPr>
              <a:xfrm>
                <a:off x="241296" y="1464939"/>
                <a:ext cx="5207669" cy="4484767"/>
                <a:chOff x="241296" y="1464939"/>
                <a:chExt cx="5207669" cy="4484767"/>
              </a:xfrm>
            </p:grpSpPr>
            <p:sp>
              <p:nvSpPr>
                <p:cNvPr id="44" name="L-圖案 43"/>
                <p:cNvSpPr/>
                <p:nvPr/>
              </p:nvSpPr>
              <p:spPr>
                <a:xfrm rot="5400000">
                  <a:off x="606906" y="1099330"/>
                  <a:ext cx="4476449" cy="5207668"/>
                </a:xfrm>
                <a:prstGeom prst="corner">
                  <a:avLst>
                    <a:gd name="adj1" fmla="val 2568"/>
                    <a:gd name="adj2" fmla="val 2691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5" name="上彎箭號 44"/>
                <p:cNvSpPr/>
                <p:nvPr/>
              </p:nvSpPr>
              <p:spPr>
                <a:xfrm>
                  <a:off x="241296" y="4757154"/>
                  <a:ext cx="4174293" cy="1192552"/>
                </a:xfrm>
                <a:prstGeom prst="bentUpArrow">
                  <a:avLst>
                    <a:gd name="adj1" fmla="val 7699"/>
                    <a:gd name="adj2" fmla="val 13181"/>
                    <a:gd name="adj3" fmla="val 22177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37" name="向右箭號 36"/>
            <p:cNvSpPr/>
            <p:nvPr/>
          </p:nvSpPr>
          <p:spPr>
            <a:xfrm rot="1334083">
              <a:off x="5297833" y="3940617"/>
              <a:ext cx="541421" cy="33508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 rot="20128594">
              <a:off x="5289857" y="4583631"/>
              <a:ext cx="541421" cy="33508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4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開發工具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210636"/>
            <a:ext cx="3914274" cy="4351338"/>
          </a:xfrm>
        </p:spPr>
        <p:txBody>
          <a:bodyPr>
            <a:normAutofit/>
          </a:bodyPr>
          <a:lstStyle/>
          <a:p>
            <a:r>
              <a:rPr lang="en-US" altLang="zh-TW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ARToolkit</a:t>
            </a:r>
            <a:endParaRPr lang="en-US" altLang="zh-TW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Ecllipse</a:t>
            </a:r>
            <a:endParaRPr lang="en-US" altLang="zh-TW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3ds Max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83" y="3786771"/>
            <a:ext cx="2262189" cy="21717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95" y="1690688"/>
            <a:ext cx="4491032" cy="12754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053" y="3899675"/>
            <a:ext cx="1945894" cy="19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程表與組員分工模式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517767"/>
              </p:ext>
            </p:extLst>
          </p:nvPr>
        </p:nvGraphicFramePr>
        <p:xfrm>
          <a:off x="1466425" y="2100259"/>
          <a:ext cx="8134684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3457"/>
                <a:gridCol w="1737944"/>
                <a:gridCol w="1768030"/>
                <a:gridCol w="1732547"/>
                <a:gridCol w="1792706"/>
              </a:tblGrid>
              <a:tr h="584973">
                <a:tc>
                  <a:txBody>
                    <a:bodyPr/>
                    <a:lstStyle/>
                    <a:p>
                      <a:pPr algn="r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l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姓名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三月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四月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五月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六月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</a:tr>
              <a:tr h="5849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吳宥蓁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資料整理－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/>
                      </a:r>
                      <a:b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書架 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Pattern</a:t>
                      </a:r>
                      <a:endParaRPr lang="zh-TW" altLang="en-US" sz="1800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程式實作－</a:t>
                      </a:r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sz="180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建立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Database</a:t>
                      </a:r>
                      <a:endParaRPr lang="en-US" altLang="zh-TW" sz="1800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程式實作－</a:t>
                      </a:r>
                    </a:p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顯示預告片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程式優化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廖雅瑩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資料整理－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/>
                      </a:r>
                      <a:b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探索環境</a:t>
                      </a:r>
                      <a:endParaRPr lang="en-US" altLang="zh-TW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程式實作－</a:t>
                      </a:r>
                    </a:p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顯示位置資訊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報告、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/>
                      </a:r>
                      <a:b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Demo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影片製作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9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吳金遠</a:t>
                      </a:r>
                      <a:endParaRPr lang="zh-TW" altLang="en-US" sz="2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資料整理－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/>
                      </a:r>
                      <a:b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書本 </a:t>
                      </a:r>
                      <a:r>
                        <a:rPr lang="en-US" altLang="zh-TW" sz="1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Pattern</a:t>
                      </a:r>
                      <a:endParaRPr lang="zh-TW" altLang="en-US" sz="1800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程式實作－</a:t>
                      </a:r>
                    </a:p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計算書本位置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程式優化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24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8516" y="29639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600" dirty="0" smtClean="0">
                <a:latin typeface="AR CHRISTY" panose="02000000000000000000" pitchFamily="2" charset="0"/>
              </a:rPr>
              <a:t>Thank You!</a:t>
            </a:r>
            <a:endParaRPr lang="zh-TW" altLang="en-US" sz="6600" dirty="0">
              <a:latin typeface="AR CHRISTY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72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463</TotalTime>
  <Words>399</Words>
  <Application>Microsoft Office PowerPoint</Application>
  <PresentationFormat>自訂</PresentationFormat>
  <Paragraphs>76</Paragraphs>
  <Slides>9</Slides>
  <Notes>6</Notes>
  <HiddenSlides>0</HiddenSlides>
  <MMClips>2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0" baseType="lpstr">
      <vt:lpstr>Office 佈景主題</vt:lpstr>
      <vt:lpstr>PowerPoint 簡報</vt:lpstr>
      <vt:lpstr>動機：</vt:lpstr>
      <vt:lpstr>PowerPoint 簡報</vt:lpstr>
      <vt:lpstr>與現有應用程式的差異</vt:lpstr>
      <vt:lpstr>與現有應用程式的差異</vt:lpstr>
      <vt:lpstr>系統架構</vt:lpstr>
      <vt:lpstr>開發工具</vt:lpstr>
      <vt:lpstr>時程表與組員分工模式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cglab210</dc:creator>
  <cp:lastModifiedBy>Alice</cp:lastModifiedBy>
  <cp:revision>44</cp:revision>
  <dcterms:created xsi:type="dcterms:W3CDTF">2015-03-25T07:35:28Z</dcterms:created>
  <dcterms:modified xsi:type="dcterms:W3CDTF">2015-03-26T17:15:58Z</dcterms:modified>
</cp:coreProperties>
</file>